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5" r:id="rId2"/>
    <p:sldId id="272" r:id="rId3"/>
    <p:sldId id="273" r:id="rId4"/>
  </p:sldIdLst>
  <p:sldSz cx="16256000" cy="12192000"/>
  <p:notesSz cx="6858000" cy="9144000"/>
  <p:defaultTextStyle>
    <a:defPPr>
      <a:defRPr lang="en-US"/>
    </a:defPPr>
    <a:lvl1pPr marL="0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14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29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45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59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73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88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04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18" algn="l" defTabSz="9142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5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55" autoAdjust="0"/>
    <p:restoredTop sz="94660"/>
  </p:normalViewPr>
  <p:slideViewPr>
    <p:cSldViewPr snapToGrid="0">
      <p:cViewPr varScale="1">
        <p:scale>
          <a:sx n="72" d="100"/>
          <a:sy n="72" d="100"/>
        </p:scale>
        <p:origin x="1632" y="96"/>
      </p:cViewPr>
      <p:guideLst>
        <p:guide orient="horz" pos="3840"/>
        <p:guide pos="5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995312"/>
            <a:ext cx="13817600" cy="4244622"/>
          </a:xfrm>
        </p:spPr>
        <p:txBody>
          <a:bodyPr anchor="b"/>
          <a:lstStyle>
            <a:lvl1pPr algn="ctr">
              <a:defRPr sz="106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0" y="6403623"/>
            <a:ext cx="12192000" cy="2943577"/>
          </a:xfrm>
        </p:spPr>
        <p:txBody>
          <a:bodyPr/>
          <a:lstStyle>
            <a:lvl1pPr marL="0" indent="0" algn="ctr">
              <a:buNone/>
              <a:defRPr sz="4267"/>
            </a:lvl1pPr>
            <a:lvl2pPr marL="812810" indent="0" algn="ctr">
              <a:buNone/>
              <a:defRPr sz="3556"/>
            </a:lvl2pPr>
            <a:lvl3pPr marL="1625620" indent="0" algn="ctr">
              <a:buNone/>
              <a:defRPr sz="3200"/>
            </a:lvl3pPr>
            <a:lvl4pPr marL="2438430" indent="0" algn="ctr">
              <a:buNone/>
              <a:defRPr sz="2844"/>
            </a:lvl4pPr>
            <a:lvl5pPr marL="3251241" indent="0" algn="ctr">
              <a:buNone/>
              <a:defRPr sz="2844"/>
            </a:lvl5pPr>
            <a:lvl6pPr marL="4064051" indent="0" algn="ctr">
              <a:buNone/>
              <a:defRPr sz="2844"/>
            </a:lvl6pPr>
            <a:lvl7pPr marL="4876861" indent="0" algn="ctr">
              <a:buNone/>
              <a:defRPr sz="2844"/>
            </a:lvl7pPr>
            <a:lvl8pPr marL="5689671" indent="0" algn="ctr">
              <a:buNone/>
              <a:defRPr sz="2844"/>
            </a:lvl8pPr>
            <a:lvl9pPr marL="6502481" indent="0" algn="ctr">
              <a:buNone/>
              <a:defRPr sz="284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719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205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2" y="649111"/>
            <a:ext cx="3505200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2" y="649111"/>
            <a:ext cx="10312400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817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77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36" y="3039537"/>
            <a:ext cx="14020800" cy="5071532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36" y="8159050"/>
            <a:ext cx="14020800" cy="2666999"/>
          </a:xfrm>
        </p:spPr>
        <p:txBody>
          <a:bodyPr/>
          <a:lstStyle>
            <a:lvl1pPr marL="0" indent="0">
              <a:buNone/>
              <a:defRPr sz="4267">
                <a:solidFill>
                  <a:schemeClr val="tx1"/>
                </a:solidFill>
              </a:defRPr>
            </a:lvl1pPr>
            <a:lvl2pPr marL="81281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706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1" y="3245556"/>
            <a:ext cx="690880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1" y="3245556"/>
            <a:ext cx="690880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57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9" y="649116"/>
            <a:ext cx="14020800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720" y="2988734"/>
            <a:ext cx="6877049" cy="146473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720" y="4453468"/>
            <a:ext cx="6877049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1" y="2988734"/>
            <a:ext cx="6910917" cy="146473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1" y="4453468"/>
            <a:ext cx="6910917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465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350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456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9" y="812800"/>
            <a:ext cx="524298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918" y="1755427"/>
            <a:ext cx="8229601" cy="8664222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9" y="3657600"/>
            <a:ext cx="524298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671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9" y="812800"/>
            <a:ext cx="524298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0918" y="1755427"/>
            <a:ext cx="8229601" cy="8664222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9" y="3657600"/>
            <a:ext cx="524298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863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2" y="649116"/>
            <a:ext cx="1402080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2" y="3245556"/>
            <a:ext cx="1402080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1" y="11300182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94D71-944D-4780-93D0-D284E72241DA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2" y="11300182"/>
            <a:ext cx="5486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1" y="11300182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827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625620" rtl="0" eaLnBrk="1" latinLnBrk="0" hangingPunct="1">
        <a:lnSpc>
          <a:spcPct val="90000"/>
        </a:lnSpc>
        <a:spcBef>
          <a:spcPct val="0"/>
        </a:spcBef>
        <a:buNone/>
        <a:defRPr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405" indent="-406405" algn="l" defTabSz="1625620" rtl="0" eaLnBrk="1" latinLnBrk="0" hangingPunct="1">
        <a:lnSpc>
          <a:spcPct val="90000"/>
        </a:lnSpc>
        <a:spcBef>
          <a:spcPts val="1778"/>
        </a:spcBef>
        <a:buFont typeface="Arial" panose="020B0604020202020204" pitchFamily="34" charset="0"/>
        <a:buChar char="•"/>
        <a:defRPr sz="4978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2pPr>
      <a:lvl3pPr marL="203202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3pPr>
      <a:lvl4pPr marL="284483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4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45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8AAB863C-62D4-F74C-A645-8CAFE829EA66}"/>
              </a:ext>
            </a:extLst>
          </p:cNvPr>
          <p:cNvGrpSpPr/>
          <p:nvPr/>
        </p:nvGrpSpPr>
        <p:grpSpPr>
          <a:xfrm>
            <a:off x="1932459" y="659477"/>
            <a:ext cx="9957739" cy="15175576"/>
            <a:chOff x="1932459" y="659477"/>
            <a:chExt cx="9957739" cy="15175576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C94B20DD-D8E8-9A4C-B595-1421C91C7466}"/>
                </a:ext>
              </a:extLst>
            </p:cNvPr>
            <p:cNvGrpSpPr/>
            <p:nvPr/>
          </p:nvGrpSpPr>
          <p:grpSpPr>
            <a:xfrm>
              <a:off x="1932459" y="659477"/>
              <a:ext cx="9957739" cy="15175576"/>
              <a:chOff x="1932459" y="659477"/>
              <a:chExt cx="9957739" cy="15175576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8C7519D8-081A-B441-BD43-5215D4E408A1}"/>
                  </a:ext>
                </a:extLst>
              </p:cNvPr>
              <p:cNvGrpSpPr/>
              <p:nvPr/>
            </p:nvGrpSpPr>
            <p:grpSpPr>
              <a:xfrm>
                <a:off x="1932459" y="8430836"/>
                <a:ext cx="9957739" cy="7404217"/>
                <a:chOff x="2343525" y="2737540"/>
                <a:chExt cx="10200757" cy="7404217"/>
              </a:xfrm>
            </p:grpSpPr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2954C4E3-D384-E64C-986C-E95050BCC55C}"/>
                    </a:ext>
                  </a:extLst>
                </p:cNvPr>
                <p:cNvSpPr/>
                <p:nvPr/>
              </p:nvSpPr>
              <p:spPr>
                <a:xfrm rot="2305718">
                  <a:off x="8845144" y="3853745"/>
                  <a:ext cx="2323935" cy="4278578"/>
                </a:xfrm>
                <a:custGeom>
                  <a:avLst/>
                  <a:gdLst>
                    <a:gd name="connsiteX0" fmla="*/ 0 w 2761129"/>
                    <a:gd name="connsiteY0" fmla="*/ 4715436 h 4715436"/>
                    <a:gd name="connsiteX1" fmla="*/ 2026023 w 2761129"/>
                    <a:gd name="connsiteY1" fmla="*/ 2779059 h 4715436"/>
                    <a:gd name="connsiteX2" fmla="*/ 2761129 w 2761129"/>
                    <a:gd name="connsiteY2" fmla="*/ 0 h 4715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61129" h="4715436">
                      <a:moveTo>
                        <a:pt x="0" y="4715436"/>
                      </a:moveTo>
                      <a:cubicBezTo>
                        <a:pt x="782917" y="4140200"/>
                        <a:pt x="1565835" y="3564965"/>
                        <a:pt x="2026023" y="2779059"/>
                      </a:cubicBezTo>
                      <a:cubicBezTo>
                        <a:pt x="2486211" y="1993153"/>
                        <a:pt x="2623670" y="996576"/>
                        <a:pt x="2761129" y="0"/>
                      </a:cubicBezTo>
                    </a:path>
                  </a:pathLst>
                </a:custGeom>
                <a:noFill/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9" name="Straight Connector 18"/>
                <p:cNvCxnSpPr>
                  <a:cxnSpLocks/>
                </p:cNvCxnSpPr>
                <p:nvPr/>
              </p:nvCxnSpPr>
              <p:spPr>
                <a:xfrm>
                  <a:off x="5543965" y="3208580"/>
                  <a:ext cx="5895000" cy="5505114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  <a:prstDash val="soli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" name="Straight Arrow Connector 3"/>
                <p:cNvCxnSpPr>
                  <a:cxnSpLocks/>
                </p:cNvCxnSpPr>
                <p:nvPr/>
              </p:nvCxnSpPr>
              <p:spPr>
                <a:xfrm flipV="1">
                  <a:off x="5134695" y="8921602"/>
                  <a:ext cx="7254529" cy="19826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Arrow Connector 17"/>
                <p:cNvCxnSpPr>
                  <a:cxnSpLocks/>
                </p:cNvCxnSpPr>
                <p:nvPr/>
              </p:nvCxnSpPr>
              <p:spPr>
                <a:xfrm flipH="1" flipV="1">
                  <a:off x="5135650" y="2824998"/>
                  <a:ext cx="1" cy="6096604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97E85C00-385C-8746-933D-991C0380B414}"/>
                    </a:ext>
                  </a:extLst>
                </p:cNvPr>
                <p:cNvSpPr txBox="1"/>
                <p:nvPr/>
              </p:nvSpPr>
              <p:spPr>
                <a:xfrm>
                  <a:off x="9225396" y="6406855"/>
                  <a:ext cx="35995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dirty="0"/>
                    <a:t>B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CF3C2976-A10C-EC4A-86EC-534C4FEC314E}"/>
                    </a:ext>
                  </a:extLst>
                </p:cNvPr>
                <p:cNvSpPr txBox="1"/>
                <p:nvPr/>
              </p:nvSpPr>
              <p:spPr>
                <a:xfrm>
                  <a:off x="10769760" y="8941428"/>
                  <a:ext cx="1616376" cy="12003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dirty="0">
                      <a:latin typeface="+mj-lt"/>
                    </a:rPr>
                    <a:t>Quantity of</a:t>
                  </a:r>
                  <a:br>
                    <a:rPr lang="en-US" sz="2400" dirty="0">
                      <a:latin typeface="+mj-lt"/>
                    </a:rPr>
                  </a:br>
                  <a:r>
                    <a:rPr lang="en-US" sz="2400" dirty="0">
                      <a:latin typeface="+mj-lt"/>
                    </a:rPr>
                    <a:t>long-term </a:t>
                  </a:r>
                </a:p>
                <a:p>
                  <a:pPr algn="ctr"/>
                  <a:r>
                    <a:rPr lang="en-US" sz="2400" dirty="0">
                      <a:latin typeface="+mj-lt"/>
                    </a:rPr>
                    <a:t>investment</a:t>
                  </a:r>
                </a:p>
              </p:txBody>
            </p: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5673F9C4-B36B-ED44-8138-45DF30B557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9054" y="6074952"/>
                  <a:ext cx="7230170" cy="21048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ysDot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3B4943ED-6119-504B-B782-8FE9A12F5382}"/>
                    </a:ext>
                  </a:extLst>
                </p:cNvPr>
                <p:cNvSpPr txBox="1"/>
                <p:nvPr/>
              </p:nvSpPr>
              <p:spPr>
                <a:xfrm>
                  <a:off x="7729497" y="4891530"/>
                  <a:ext cx="37144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dirty="0"/>
                    <a:t>A</a:t>
                  </a: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9FB58CEF-B725-7244-9C4A-1F0640F95872}"/>
                    </a:ext>
                  </a:extLst>
                </p:cNvPr>
                <p:cNvSpPr txBox="1"/>
                <p:nvPr/>
              </p:nvSpPr>
              <p:spPr>
                <a:xfrm>
                  <a:off x="10916674" y="7963866"/>
                  <a:ext cx="162760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dirty="0">
                      <a:solidFill>
                        <a:srgbClr val="00B050"/>
                      </a:solidFill>
                    </a:rPr>
                    <a:t>Investment</a:t>
                  </a:r>
                </a:p>
              </p:txBody>
            </p:sp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24D2D5DF-EBA9-2D4D-A1A1-C8F336B263C4}"/>
                    </a:ext>
                  </a:extLst>
                </p:cNvPr>
                <p:cNvSpPr/>
                <p:nvPr/>
              </p:nvSpPr>
              <p:spPr>
                <a:xfrm rot="2305718">
                  <a:off x="6388340" y="2737540"/>
                  <a:ext cx="2175145" cy="4307980"/>
                </a:xfrm>
                <a:custGeom>
                  <a:avLst/>
                  <a:gdLst>
                    <a:gd name="connsiteX0" fmla="*/ 0 w 2761129"/>
                    <a:gd name="connsiteY0" fmla="*/ 4715436 h 4715436"/>
                    <a:gd name="connsiteX1" fmla="*/ 2026023 w 2761129"/>
                    <a:gd name="connsiteY1" fmla="*/ 2779059 h 4715436"/>
                    <a:gd name="connsiteX2" fmla="*/ 2761129 w 2761129"/>
                    <a:gd name="connsiteY2" fmla="*/ 0 h 4715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61129" h="4715436">
                      <a:moveTo>
                        <a:pt x="0" y="4715436"/>
                      </a:moveTo>
                      <a:cubicBezTo>
                        <a:pt x="782917" y="4140200"/>
                        <a:pt x="1565835" y="3564965"/>
                        <a:pt x="2026023" y="2779059"/>
                      </a:cubicBezTo>
                      <a:cubicBezTo>
                        <a:pt x="2486211" y="1993153"/>
                        <a:pt x="2623670" y="996576"/>
                        <a:pt x="2761129" y="0"/>
                      </a:cubicBezTo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7A07BE21-F54E-4841-967E-B9DEBFCE50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59054" y="7071229"/>
                  <a:ext cx="7230170" cy="15399"/>
                </a:xfrm>
                <a:prstGeom prst="line">
                  <a:avLst/>
                </a:prstGeom>
                <a:ln w="38100">
                  <a:solidFill>
                    <a:schemeClr val="accent1">
                      <a:lumMod val="75000"/>
                    </a:schemeClr>
                  </a:solidFill>
                  <a:prstDash val="sysDot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EE42BE78-DD0A-CC43-A766-E1B31E486EDF}"/>
                    </a:ext>
                  </a:extLst>
                </p:cNvPr>
                <p:cNvSpPr txBox="1"/>
                <p:nvPr/>
              </p:nvSpPr>
              <p:spPr>
                <a:xfrm>
                  <a:off x="8332048" y="3717725"/>
                  <a:ext cx="113142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dirty="0">
                      <a:solidFill>
                        <a:srgbClr val="FF0000"/>
                      </a:solidFill>
                    </a:rPr>
                    <a:t>Savings</a:t>
                  </a:r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EFE8B603-6969-D14B-8F28-F7BD9053680B}"/>
                    </a:ext>
                  </a:extLst>
                </p:cNvPr>
                <p:cNvSpPr txBox="1"/>
                <p:nvPr/>
              </p:nvSpPr>
              <p:spPr>
                <a:xfrm>
                  <a:off x="10300366" y="4693841"/>
                  <a:ext cx="1627345" cy="83099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Savings</a:t>
                  </a:r>
                </a:p>
                <a:p>
                  <a:pPr algn="ctr"/>
                  <a:r>
                    <a:rPr lang="en-US" sz="2400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after policy</a:t>
                  </a:r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7722107" y="5273810"/>
                  <a:ext cx="238713" cy="22026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200"/>
                </a:p>
              </p:txBody>
            </p:sp>
            <p:sp>
              <p:nvSpPr>
                <p:cNvPr id="65" name="Oval 64">
                  <a:extLst>
                    <a:ext uri="{FF2B5EF4-FFF2-40B4-BE49-F238E27FC236}">
                      <a16:creationId xmlns:a16="http://schemas.microsoft.com/office/drawing/2014/main" id="{4D7DCA94-7F97-6B49-96FB-2319347E28EF}"/>
                    </a:ext>
                  </a:extLst>
                </p:cNvPr>
                <p:cNvSpPr/>
                <p:nvPr/>
              </p:nvSpPr>
              <p:spPr>
                <a:xfrm>
                  <a:off x="9272547" y="6737834"/>
                  <a:ext cx="238713" cy="22026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200"/>
                </a:p>
              </p:txBody>
            </p: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4298535C-3C68-C549-AAD9-C6ADC1B637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52480" y="5514762"/>
                  <a:ext cx="1" cy="3433796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prstDash val="dash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AB41E6DC-4DC3-474B-A2E6-AE44BCDF2D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374300" y="6950919"/>
                  <a:ext cx="2" cy="1970683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prstDash val="dash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26106813-D806-274F-98FD-860EA56402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742727" y="5383944"/>
                  <a:ext cx="4041392" cy="27730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prstDash val="dash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5C2650E4-63E8-C847-9CB7-9E579FD4A2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755364" y="6868520"/>
                  <a:ext cx="5510619" cy="9531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prstDash val="dash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031D112-941C-1648-AF19-C6B3A56ECE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438965" y="6075596"/>
                  <a:ext cx="0" cy="1011032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prstDash val="solid"/>
                  <a:headEnd type="none" w="med" len="med"/>
                  <a:tailEnd type="arrow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668B3D6C-8D3B-8440-AD3E-4FC776B6D74D}"/>
                    </a:ext>
                  </a:extLst>
                </p:cNvPr>
                <p:cNvSpPr txBox="1"/>
                <p:nvPr/>
              </p:nvSpPr>
              <p:spPr>
                <a:xfrm>
                  <a:off x="11424218" y="6293273"/>
                  <a:ext cx="1061272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i="1" dirty="0"/>
                    <a:t>Forward </a:t>
                  </a:r>
                </a:p>
                <a:p>
                  <a:pPr algn="ctr"/>
                  <a:r>
                    <a:rPr lang="en-US" i="1" dirty="0"/>
                    <a:t>guidance</a:t>
                  </a:r>
                  <a:endParaRPr lang="en-US" i="1" baseline="-25000" dirty="0"/>
                </a:p>
              </p:txBody>
            </p: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DE8758AA-F9CD-D142-B6C7-1D34161C46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37651" y="5413051"/>
                  <a:ext cx="5076" cy="1473522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prstDash val="solid"/>
                  <a:headEnd type="none" w="med" len="med"/>
                  <a:tailEnd type="arrow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3BEE2F8B-628D-BA40-849D-F329553E7E21}"/>
                    </a:ext>
                  </a:extLst>
                </p:cNvPr>
                <p:cNvSpPr txBox="1"/>
                <p:nvPr/>
              </p:nvSpPr>
              <p:spPr>
                <a:xfrm>
                  <a:off x="2343525" y="5396885"/>
                  <a:ext cx="1390617" cy="147732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i="1" dirty="0"/>
                    <a:t>Forward </a:t>
                  </a:r>
                </a:p>
                <a:p>
                  <a:pPr algn="ctr"/>
                  <a:r>
                    <a:rPr lang="en-US" i="1" dirty="0"/>
                    <a:t>guidance</a:t>
                  </a:r>
                </a:p>
                <a:p>
                  <a:pPr algn="ctr"/>
                  <a:r>
                    <a:rPr lang="en-US" i="1" dirty="0"/>
                    <a:t>+</a:t>
                  </a:r>
                </a:p>
                <a:p>
                  <a:pPr algn="ctr"/>
                  <a:r>
                    <a:rPr lang="en-US" i="1" dirty="0"/>
                    <a:t>Quantitative</a:t>
                  </a:r>
                </a:p>
                <a:p>
                  <a:pPr algn="ctr"/>
                  <a:r>
                    <a:rPr lang="en-US" i="1" dirty="0"/>
                    <a:t>easing</a:t>
                  </a:r>
                </a:p>
              </p:txBody>
            </p:sp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7720A86F-8967-9547-BE31-D3305FC5C73C}"/>
                  </a:ext>
                </a:extLst>
              </p:cNvPr>
              <p:cNvGrpSpPr/>
              <p:nvPr/>
            </p:nvGrpSpPr>
            <p:grpSpPr>
              <a:xfrm>
                <a:off x="4072955" y="979606"/>
                <a:ext cx="7813211" cy="6968635"/>
                <a:chOff x="4576013" y="2824998"/>
                <a:chExt cx="7813211" cy="6968635"/>
              </a:xfrm>
            </p:grpSpPr>
            <p:cxnSp>
              <p:nvCxnSpPr>
                <p:cNvPr id="76" name="Straight Arrow Connector 75">
                  <a:extLst>
                    <a:ext uri="{FF2B5EF4-FFF2-40B4-BE49-F238E27FC236}">
                      <a16:creationId xmlns:a16="http://schemas.microsoft.com/office/drawing/2014/main" id="{2874CBDD-8555-344F-95B8-BABFBB0FF8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34695" y="8921602"/>
                  <a:ext cx="7254529" cy="19826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Arrow Connector 78">
                  <a:extLst>
                    <a:ext uri="{FF2B5EF4-FFF2-40B4-BE49-F238E27FC236}">
                      <a16:creationId xmlns:a16="http://schemas.microsoft.com/office/drawing/2014/main" id="{8CBC62F5-6670-9B4C-A3D1-988F1A7D6E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135650" y="2824998"/>
                  <a:ext cx="1" cy="6096604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0" name="TextBox 79">
                      <a:extLst>
                        <a:ext uri="{FF2B5EF4-FFF2-40B4-BE49-F238E27FC236}">
                          <a16:creationId xmlns:a16="http://schemas.microsoft.com/office/drawing/2014/main" id="{9F8CB3E4-A192-E64E-B96B-7C89D6450C2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576013" y="2824998"/>
                      <a:ext cx="338682" cy="45313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oMath>
                        </m:oMathPara>
                      </a14:m>
                      <a:endParaRPr lang="en-US" sz="2400" baseline="30000" dirty="0"/>
                    </a:p>
                  </p:txBody>
                </p:sp>
              </mc:Choice>
              <mc:Fallback xmlns="">
                <p:sp>
                  <p:nvSpPr>
                    <p:cNvPr id="80" name="TextBox 79">
                      <a:extLst>
                        <a:ext uri="{FF2B5EF4-FFF2-40B4-BE49-F238E27FC236}">
                          <a16:creationId xmlns:a16="http://schemas.microsoft.com/office/drawing/2014/main" id="{9F8CB3E4-A192-E64E-B96B-7C89D6450C2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576013" y="2824998"/>
                      <a:ext cx="338682" cy="453137"/>
                    </a:xfrm>
                    <a:prstGeom prst="rect">
                      <a:avLst/>
                    </a:prstGeom>
                    <a:blipFill>
                      <a:blip r:embed="rId2"/>
                      <a:stretch>
                        <a:fillRect l="-370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0057C63A-97B9-1F4D-B999-A360B7DD5D67}"/>
                    </a:ext>
                  </a:extLst>
                </p:cNvPr>
                <p:cNvSpPr txBox="1"/>
                <p:nvPr/>
              </p:nvSpPr>
              <p:spPr>
                <a:xfrm>
                  <a:off x="10256603" y="7257471"/>
                  <a:ext cx="35137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dirty="0"/>
                    <a:t>B</a:t>
                  </a: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C0BF9C57-A005-0C40-9888-2632572F6771}"/>
                    </a:ext>
                  </a:extLst>
                </p:cNvPr>
                <p:cNvSpPr txBox="1"/>
                <p:nvPr/>
              </p:nvSpPr>
              <p:spPr>
                <a:xfrm>
                  <a:off x="10807382" y="8941428"/>
                  <a:ext cx="1541127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dirty="0">
                      <a:latin typeface="+mj-lt"/>
                    </a:rPr>
                    <a:t>Quantity</a:t>
                  </a:r>
                </a:p>
                <a:p>
                  <a:pPr algn="ctr"/>
                  <a:r>
                    <a:rPr lang="en-US" sz="2400" dirty="0">
                      <a:latin typeface="+mj-lt"/>
                    </a:rPr>
                    <a:t>of reserves</a:t>
                  </a:r>
                </a:p>
              </p:txBody>
            </p:sp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45F9CFE5-7E6D-B444-B52D-7CD1F18C9554}"/>
                    </a:ext>
                  </a:extLst>
                </p:cNvPr>
                <p:cNvCxnSpPr>
                  <a:cxnSpLocks/>
                  <a:endCxn id="86" idx="2"/>
                </p:cNvCxnSpPr>
                <p:nvPr/>
              </p:nvCxnSpPr>
              <p:spPr>
                <a:xfrm flipV="1">
                  <a:off x="5134695" y="7718481"/>
                  <a:ext cx="4278245" cy="2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ysDot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70E8429A-5829-804E-87A0-4E65E0894321}"/>
                    </a:ext>
                  </a:extLst>
                </p:cNvPr>
                <p:cNvSpPr txBox="1"/>
                <p:nvPr/>
              </p:nvSpPr>
              <p:spPr>
                <a:xfrm>
                  <a:off x="6010092" y="4361269"/>
                  <a:ext cx="36260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dirty="0"/>
                    <a:t>A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7B8B8C6D-5F37-B04D-9E7F-39E95AE7A6CE}"/>
                    </a:ext>
                  </a:extLst>
                </p:cNvPr>
                <p:cNvSpPr txBox="1"/>
                <p:nvPr/>
              </p:nvSpPr>
              <p:spPr>
                <a:xfrm>
                  <a:off x="5949357" y="3262106"/>
                  <a:ext cx="1806841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dirty="0">
                      <a:solidFill>
                        <a:schemeClr val="accent1">
                          <a:lumMod val="75000"/>
                        </a:schemeClr>
                      </a:solidFill>
                      <a:latin typeface="+mj-lt"/>
                    </a:rPr>
                    <a:t>Conventional</a:t>
                  </a:r>
                </a:p>
                <a:p>
                  <a:pPr algn="ctr"/>
                  <a:r>
                    <a:rPr lang="en-US" sz="2400" dirty="0">
                      <a:solidFill>
                        <a:schemeClr val="accent1">
                          <a:lumMod val="75000"/>
                        </a:schemeClr>
                      </a:solidFill>
                      <a:latin typeface="+mj-lt"/>
                    </a:rPr>
                    <a:t>supply</a:t>
                  </a:r>
                </a:p>
              </p:txBody>
            </p:sp>
            <p:sp>
              <p:nvSpPr>
                <p:cNvPr id="86" name="Freeform 85">
                  <a:extLst>
                    <a:ext uri="{FF2B5EF4-FFF2-40B4-BE49-F238E27FC236}">
                      <a16:creationId xmlns:a16="http://schemas.microsoft.com/office/drawing/2014/main" id="{716F414D-512C-3A41-A24D-224E98AE57C7}"/>
                    </a:ext>
                  </a:extLst>
                </p:cNvPr>
                <p:cNvSpPr/>
                <p:nvPr/>
              </p:nvSpPr>
              <p:spPr>
                <a:xfrm rot="6364269">
                  <a:off x="5902099" y="3053414"/>
                  <a:ext cx="3035487" cy="5022810"/>
                </a:xfrm>
                <a:custGeom>
                  <a:avLst/>
                  <a:gdLst>
                    <a:gd name="connsiteX0" fmla="*/ 0 w 2761129"/>
                    <a:gd name="connsiteY0" fmla="*/ 4715436 h 4715436"/>
                    <a:gd name="connsiteX1" fmla="*/ 2026023 w 2761129"/>
                    <a:gd name="connsiteY1" fmla="*/ 2779059 h 4715436"/>
                    <a:gd name="connsiteX2" fmla="*/ 2761129 w 2761129"/>
                    <a:gd name="connsiteY2" fmla="*/ 0 h 4715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61129" h="4715436">
                      <a:moveTo>
                        <a:pt x="0" y="4715436"/>
                      </a:moveTo>
                      <a:cubicBezTo>
                        <a:pt x="782917" y="4140200"/>
                        <a:pt x="1565835" y="3564965"/>
                        <a:pt x="2026023" y="2779059"/>
                      </a:cubicBezTo>
                      <a:cubicBezTo>
                        <a:pt x="2486211" y="1993153"/>
                        <a:pt x="2623670" y="996576"/>
                        <a:pt x="2761129" y="0"/>
                      </a:cubicBezTo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96268CF1-8FC7-6641-9254-2851471F793D}"/>
                    </a:ext>
                  </a:extLst>
                </p:cNvPr>
                <p:cNvSpPr txBox="1"/>
                <p:nvPr/>
              </p:nvSpPr>
              <p:spPr>
                <a:xfrm>
                  <a:off x="10584173" y="6539855"/>
                  <a:ext cx="1639424" cy="12003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dirty="0">
                      <a:solidFill>
                        <a:srgbClr val="FF0000"/>
                      </a:solidFill>
                      <a:latin typeface="+mj-lt"/>
                    </a:rPr>
                    <a:t>Demand </a:t>
                  </a:r>
                </a:p>
                <a:p>
                  <a:pPr algn="ctr"/>
                  <a:r>
                    <a:rPr lang="en-US" sz="2400" dirty="0">
                      <a:solidFill>
                        <a:srgbClr val="FF0000"/>
                      </a:solidFill>
                      <a:latin typeface="+mj-lt"/>
                    </a:rPr>
                    <a:t>for reserves</a:t>
                  </a:r>
                </a:p>
                <a:p>
                  <a:pPr algn="ctr"/>
                  <a:r>
                    <a:rPr lang="en-US" sz="2400" dirty="0">
                      <a:solidFill>
                        <a:srgbClr val="FF0000"/>
                      </a:solidFill>
                      <a:latin typeface="+mj-lt"/>
                    </a:rPr>
                    <a:t> by banks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8" name="TextBox 87">
                      <a:extLst>
                        <a:ext uri="{FF2B5EF4-FFF2-40B4-BE49-F238E27FC236}">
                          <a16:creationId xmlns:a16="http://schemas.microsoft.com/office/drawing/2014/main" id="{3B98608B-E9AA-3C46-95BA-C8D2A8B02FA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597748" y="7494795"/>
                      <a:ext cx="450187" cy="45313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4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400" i="1" baseline="3000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oMath>
                        </m:oMathPara>
                      </a14:m>
                      <a:endParaRPr lang="en-US" sz="2400" baseline="30000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88" name="TextBox 87">
                      <a:extLst>
                        <a:ext uri="{FF2B5EF4-FFF2-40B4-BE49-F238E27FC236}">
                          <a16:creationId xmlns:a16="http://schemas.microsoft.com/office/drawing/2014/main" id="{3B98608B-E9AA-3C46-95BA-C8D2A8B02FA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597748" y="7494795"/>
                      <a:ext cx="450187" cy="453137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B0448F54-4654-364E-BA6C-1792B81DAC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412940" y="7718481"/>
                  <a:ext cx="2823185" cy="1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oli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DAA01A21-5C25-4047-A088-03221DA795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391197" y="7749604"/>
                  <a:ext cx="0" cy="1181911"/>
                </a:xfrm>
                <a:prstGeom prst="line">
                  <a:avLst/>
                </a:prstGeom>
                <a:ln w="38100">
                  <a:solidFill>
                    <a:schemeClr val="accent1">
                      <a:lumMod val="75000"/>
                    </a:schemeClr>
                  </a:solidFill>
                  <a:prstDash val="sysDot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E28DA387-7253-D04F-89C3-563FE57CA7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977378" y="3409773"/>
                  <a:ext cx="0" cy="5531655"/>
                </a:xfrm>
                <a:prstGeom prst="line">
                  <a:avLst/>
                </a:prstGeom>
                <a:ln w="381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2" name="Oval 91">
                  <a:extLst>
                    <a:ext uri="{FF2B5EF4-FFF2-40B4-BE49-F238E27FC236}">
                      <a16:creationId xmlns:a16="http://schemas.microsoft.com/office/drawing/2014/main" id="{644991DB-4B95-864C-866E-99B43D6D8885}"/>
                    </a:ext>
                  </a:extLst>
                </p:cNvPr>
                <p:cNvSpPr/>
                <p:nvPr/>
              </p:nvSpPr>
              <p:spPr>
                <a:xfrm>
                  <a:off x="5824573" y="4664210"/>
                  <a:ext cx="238713" cy="22026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200"/>
                </a:p>
              </p:txBody>
            </p:sp>
            <p:cxnSp>
              <p:nvCxnSpPr>
                <p:cNvPr id="93" name="Straight Connector 92">
                  <a:extLst>
                    <a:ext uri="{FF2B5EF4-FFF2-40B4-BE49-F238E27FC236}">
                      <a16:creationId xmlns:a16="http://schemas.microsoft.com/office/drawing/2014/main" id="{A6C000DA-9895-4E4F-8D8C-45DC10B6A3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253257" y="3389947"/>
                  <a:ext cx="0" cy="5531655"/>
                </a:xfrm>
                <a:prstGeom prst="line">
                  <a:avLst/>
                </a:prstGeom>
                <a:ln w="381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E6FD3FE1-C95B-044A-BC82-2F450D122DDD}"/>
                    </a:ext>
                  </a:extLst>
                </p:cNvPr>
                <p:cNvSpPr txBox="1"/>
                <p:nvPr/>
              </p:nvSpPr>
              <p:spPr>
                <a:xfrm>
                  <a:off x="10328708" y="3412958"/>
                  <a:ext cx="1377621" cy="12003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dirty="0">
                      <a:solidFill>
                        <a:schemeClr val="accent1">
                          <a:lumMod val="75000"/>
                        </a:schemeClr>
                      </a:solidFill>
                      <a:latin typeface="+mj-lt"/>
                    </a:rPr>
                    <a:t>Supply in </a:t>
                  </a:r>
                </a:p>
                <a:p>
                  <a:pPr algn="ctr"/>
                  <a:r>
                    <a:rPr lang="en-US" sz="2400" dirty="0">
                      <a:solidFill>
                        <a:schemeClr val="accent1">
                          <a:lumMod val="75000"/>
                        </a:schemeClr>
                      </a:solidFill>
                      <a:latin typeface="+mj-lt"/>
                    </a:rPr>
                    <a:t>response </a:t>
                  </a:r>
                </a:p>
                <a:p>
                  <a:pPr algn="ctr"/>
                  <a:r>
                    <a:rPr lang="en-US" sz="2400" dirty="0">
                      <a:solidFill>
                        <a:schemeClr val="accent1">
                          <a:lumMod val="75000"/>
                        </a:schemeClr>
                      </a:solidFill>
                      <a:latin typeface="+mj-lt"/>
                    </a:rPr>
                    <a:t>to crisis</a:t>
                  </a:r>
                </a:p>
              </p:txBody>
            </p:sp>
            <p:sp>
              <p:nvSpPr>
                <p:cNvPr id="95" name="Oval 94">
                  <a:extLst>
                    <a:ext uri="{FF2B5EF4-FFF2-40B4-BE49-F238E27FC236}">
                      <a16:creationId xmlns:a16="http://schemas.microsoft.com/office/drawing/2014/main" id="{F2235757-0141-BE4D-8A86-448A4309B53C}"/>
                    </a:ext>
                  </a:extLst>
                </p:cNvPr>
                <p:cNvSpPr/>
                <p:nvPr/>
              </p:nvSpPr>
              <p:spPr>
                <a:xfrm>
                  <a:off x="10133901" y="7618261"/>
                  <a:ext cx="238713" cy="22026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200"/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CE9D5F97-A2C0-C24F-9037-2A88B1718755}"/>
                    </a:ext>
                  </a:extLst>
                </p:cNvPr>
                <p:cNvSpPr txBox="1"/>
                <p:nvPr/>
              </p:nvSpPr>
              <p:spPr>
                <a:xfrm>
                  <a:off x="8683124" y="8962636"/>
                  <a:ext cx="1264129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400" dirty="0"/>
                    <a:t>satiation</a:t>
                  </a:r>
                </a:p>
                <a:p>
                  <a:pPr algn="ctr"/>
                  <a:r>
                    <a:rPr lang="en-US" sz="2400" dirty="0"/>
                    <a:t>point</a:t>
                  </a:r>
                </a:p>
              </p:txBody>
            </p:sp>
          </p:grp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5D586A8-C3B6-6245-9333-29FEC50A80DA}"/>
                  </a:ext>
                </a:extLst>
              </p:cNvPr>
              <p:cNvSpPr txBox="1"/>
              <p:nvPr/>
            </p:nvSpPr>
            <p:spPr>
              <a:xfrm>
                <a:off x="5529210" y="659477"/>
                <a:ext cx="480573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(a) Satiating the demand for reserves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709230FC-1A80-1A42-9E62-030E000A45E6}"/>
                  </a:ext>
                </a:extLst>
              </p:cNvPr>
              <p:cNvSpPr txBox="1"/>
              <p:nvPr/>
            </p:nvSpPr>
            <p:spPr>
              <a:xfrm>
                <a:off x="5581420" y="8054138"/>
                <a:ext cx="477611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(b) Targeting long-term interest rates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EE323DF7-4E71-3040-9D4C-E9CD7EC6CD11}"/>
                    </a:ext>
                  </a:extLst>
                </p:cNvPr>
                <p:cNvSpPr txBox="1"/>
                <p:nvPr/>
              </p:nvSpPr>
              <p:spPr>
                <a:xfrm>
                  <a:off x="3994526" y="8444031"/>
                  <a:ext cx="600934" cy="4531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en-US" sz="2400" i="1" dirty="0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2400" b="0" i="1" baseline="-25000" dirty="0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a14:m>
                  <a:r>
                    <a:rPr lang="en-US" sz="2400" baseline="30000" dirty="0"/>
                    <a:t>(2)</a:t>
                  </a:r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EE323DF7-4E71-3040-9D4C-E9CD7EC6CD1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94526" y="8444031"/>
                  <a:ext cx="600934" cy="453137"/>
                </a:xfrm>
                <a:prstGeom prst="rect">
                  <a:avLst/>
                </a:prstGeom>
                <a:blipFill>
                  <a:blip r:embed="rId4"/>
                  <a:stretch>
                    <a:fillRect l="-2083" r="-41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BAE93A15-E482-FB4D-B13B-5D5B96EB64B6}"/>
                    </a:ext>
                  </a:extLst>
                </p:cNvPr>
                <p:cNvSpPr txBox="1"/>
                <p:nvPr/>
              </p:nvSpPr>
              <p:spPr>
                <a:xfrm>
                  <a:off x="3267084" y="11589241"/>
                  <a:ext cx="151041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000" i="1" baseline="-2500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0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sz="20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0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  <m: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BAE93A15-E482-FB4D-B13B-5D5B96EB64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67084" y="11589241"/>
                  <a:ext cx="1510413" cy="400110"/>
                </a:xfrm>
                <a:prstGeom prst="rect">
                  <a:avLst/>
                </a:prstGeom>
                <a:blipFill>
                  <a:blip r:embed="rId5"/>
                  <a:stretch>
                    <a:fillRect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80FFD352-3B74-114C-BCB8-8B5A8F3540CE}"/>
                    </a:ext>
                  </a:extLst>
                </p:cNvPr>
                <p:cNvSpPr txBox="1"/>
                <p:nvPr/>
              </p:nvSpPr>
              <p:spPr>
                <a:xfrm>
                  <a:off x="3270957" y="12571729"/>
                  <a:ext cx="151041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000" i="1" baseline="-2500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20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000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sz="2000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000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  <m:r>
                          <a:rPr lang="en-US" sz="20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80FFD352-3B74-114C-BCB8-8B5A8F3540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0957" y="12571729"/>
                  <a:ext cx="1510413" cy="400110"/>
                </a:xfrm>
                <a:prstGeom prst="rect">
                  <a:avLst/>
                </a:prstGeom>
                <a:blipFill>
                  <a:blip r:embed="rId6"/>
                  <a:stretch>
                    <a:fillRect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49D208AB-AD7B-E444-BB30-878665E22D13}"/>
                    </a:ext>
                  </a:extLst>
                </p:cNvPr>
                <p:cNvSpPr txBox="1"/>
                <p:nvPr/>
              </p:nvSpPr>
              <p:spPr>
                <a:xfrm>
                  <a:off x="6942574" y="14704015"/>
                  <a:ext cx="1060034" cy="4247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𝑏𝑒𝑓𝑜𝑟𝑒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49D208AB-AD7B-E444-BB30-878665E22D1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42574" y="14704015"/>
                  <a:ext cx="1060034" cy="424732"/>
                </a:xfrm>
                <a:prstGeom prst="rect">
                  <a:avLst/>
                </a:prstGeom>
                <a:blipFill>
                  <a:blip r:embed="rId7"/>
                  <a:stretch>
                    <a:fillRect l="-1190" b="-88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045275FE-8547-8B44-A4B5-91709D1863FA}"/>
                    </a:ext>
                  </a:extLst>
                </p:cNvPr>
                <p:cNvSpPr txBox="1"/>
                <p:nvPr/>
              </p:nvSpPr>
              <p:spPr>
                <a:xfrm>
                  <a:off x="8340554" y="14690695"/>
                  <a:ext cx="935320" cy="4247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𝑎𝑓𝑡𝑒𝑟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045275FE-8547-8B44-A4B5-91709D1863F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0554" y="14690695"/>
                  <a:ext cx="935320" cy="424732"/>
                </a:xfrm>
                <a:prstGeom prst="rect">
                  <a:avLst/>
                </a:prstGeom>
                <a:blipFill>
                  <a:blip r:embed="rId8"/>
                  <a:stretch>
                    <a:fillRect l="-1351" b="-88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956928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B0A2E55-C4FD-1C4F-ABD5-93B417E834AC}"/>
              </a:ext>
            </a:extLst>
          </p:cNvPr>
          <p:cNvGrpSpPr/>
          <p:nvPr/>
        </p:nvGrpSpPr>
        <p:grpSpPr>
          <a:xfrm>
            <a:off x="4045661" y="1014486"/>
            <a:ext cx="7813211" cy="6968635"/>
            <a:chOff x="4576013" y="2824998"/>
            <a:chExt cx="7813211" cy="6968635"/>
          </a:xfrm>
        </p:grpSpPr>
        <p:cxnSp>
          <p:nvCxnSpPr>
            <p:cNvPr id="4" name="Straight Arrow Connector 3"/>
            <p:cNvCxnSpPr>
              <a:cxnSpLocks/>
            </p:cNvCxnSpPr>
            <p:nvPr/>
          </p:nvCxnSpPr>
          <p:spPr>
            <a:xfrm flipV="1">
              <a:off x="5134695" y="8921602"/>
              <a:ext cx="7254529" cy="1982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cxnSpLocks/>
            </p:cNvCxnSpPr>
            <p:nvPr/>
          </p:nvCxnSpPr>
          <p:spPr>
            <a:xfrm flipH="1" flipV="1">
              <a:off x="5135650" y="2824998"/>
              <a:ext cx="1" cy="609660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/>
                <p:cNvSpPr txBox="1"/>
                <p:nvPr/>
              </p:nvSpPr>
              <p:spPr>
                <a:xfrm>
                  <a:off x="4576013" y="2824998"/>
                  <a:ext cx="338682" cy="4531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𝑖</m:t>
                        </m:r>
                      </m:oMath>
                    </m:oMathPara>
                  </a14:m>
                  <a:endParaRPr lang="en-US" sz="2400" baseline="30000" dirty="0"/>
                </a:p>
              </p:txBody>
            </p:sp>
          </mc:Choice>
          <mc:Fallback xmlns="">
            <p:sp>
              <p:nvSpPr>
                <p:cNvPr id="66" name="TextBox 6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6013" y="2824998"/>
                  <a:ext cx="338682" cy="453137"/>
                </a:xfrm>
                <a:prstGeom prst="rect">
                  <a:avLst/>
                </a:prstGeom>
                <a:blipFill>
                  <a:blip r:embed="rId2"/>
                  <a:stretch>
                    <a:fillRect l="-370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7E85C00-385C-8746-933D-991C0380B414}"/>
                </a:ext>
              </a:extLst>
            </p:cNvPr>
            <p:cNvSpPr txBox="1"/>
            <p:nvPr/>
          </p:nvSpPr>
          <p:spPr>
            <a:xfrm>
              <a:off x="10256603" y="7257471"/>
              <a:ext cx="3513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/>
                <a:t>B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F3C2976-A10C-EC4A-86EC-534C4FEC314E}"/>
                </a:ext>
              </a:extLst>
            </p:cNvPr>
            <p:cNvSpPr txBox="1"/>
            <p:nvPr/>
          </p:nvSpPr>
          <p:spPr>
            <a:xfrm>
              <a:off x="10807382" y="8941428"/>
              <a:ext cx="154112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+mj-lt"/>
                </a:rPr>
                <a:t>Quantity</a:t>
              </a:r>
            </a:p>
            <a:p>
              <a:pPr algn="ctr"/>
              <a:r>
                <a:rPr lang="en-US" sz="2400" dirty="0">
                  <a:latin typeface="+mj-lt"/>
                </a:rPr>
                <a:t>of reserves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673F9C4-B36B-ED44-8138-45DF30B55705}"/>
                </a:ext>
              </a:extLst>
            </p:cNvPr>
            <p:cNvCxnSpPr>
              <a:cxnSpLocks/>
              <a:endCxn id="8" idx="2"/>
            </p:cNvCxnSpPr>
            <p:nvPr/>
          </p:nvCxnSpPr>
          <p:spPr>
            <a:xfrm flipV="1">
              <a:off x="5134695" y="7718481"/>
              <a:ext cx="4278245" cy="2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3B4943ED-6119-504B-B782-8FE9A12F5382}"/>
                </a:ext>
              </a:extLst>
            </p:cNvPr>
            <p:cNvSpPr txBox="1"/>
            <p:nvPr/>
          </p:nvSpPr>
          <p:spPr>
            <a:xfrm>
              <a:off x="6010092" y="4361269"/>
              <a:ext cx="3626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/>
                <a:t>A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FB58CEF-B725-7244-9C4A-1F0640F95872}"/>
                </a:ext>
              </a:extLst>
            </p:cNvPr>
            <p:cNvSpPr txBox="1"/>
            <p:nvPr/>
          </p:nvSpPr>
          <p:spPr>
            <a:xfrm>
              <a:off x="5949357" y="3262106"/>
              <a:ext cx="180684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Conventional</a:t>
              </a:r>
            </a:p>
            <a:p>
              <a:pPr algn="ctr"/>
              <a:r>
                <a:rPr lang="en-US" sz="24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supply</a:t>
              </a: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4D2D5DF-EBA9-2D4D-A1A1-C8F336B263C4}"/>
                </a:ext>
              </a:extLst>
            </p:cNvPr>
            <p:cNvSpPr/>
            <p:nvPr/>
          </p:nvSpPr>
          <p:spPr>
            <a:xfrm rot="6364269">
              <a:off x="5902099" y="3053414"/>
              <a:ext cx="3035487" cy="5022810"/>
            </a:xfrm>
            <a:custGeom>
              <a:avLst/>
              <a:gdLst>
                <a:gd name="connsiteX0" fmla="*/ 0 w 2761129"/>
                <a:gd name="connsiteY0" fmla="*/ 4715436 h 4715436"/>
                <a:gd name="connsiteX1" fmla="*/ 2026023 w 2761129"/>
                <a:gd name="connsiteY1" fmla="*/ 2779059 h 4715436"/>
                <a:gd name="connsiteX2" fmla="*/ 2761129 w 2761129"/>
                <a:gd name="connsiteY2" fmla="*/ 0 h 4715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61129" h="4715436">
                  <a:moveTo>
                    <a:pt x="0" y="4715436"/>
                  </a:moveTo>
                  <a:cubicBezTo>
                    <a:pt x="782917" y="4140200"/>
                    <a:pt x="1565835" y="3564965"/>
                    <a:pt x="2026023" y="2779059"/>
                  </a:cubicBezTo>
                  <a:cubicBezTo>
                    <a:pt x="2486211" y="1993153"/>
                    <a:pt x="2623670" y="996576"/>
                    <a:pt x="2761129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EE42BE78-DD0A-CC43-A766-E1B31E486EDF}"/>
                </a:ext>
              </a:extLst>
            </p:cNvPr>
            <p:cNvSpPr txBox="1"/>
            <p:nvPr/>
          </p:nvSpPr>
          <p:spPr>
            <a:xfrm>
              <a:off x="10584173" y="6539855"/>
              <a:ext cx="163942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0000"/>
                  </a:solidFill>
                  <a:latin typeface="+mj-lt"/>
                </a:rPr>
                <a:t>Demand </a:t>
              </a:r>
            </a:p>
            <a:p>
              <a:pPr algn="ctr"/>
              <a:r>
                <a:rPr lang="en-US" sz="2400" dirty="0">
                  <a:solidFill>
                    <a:srgbClr val="FF0000"/>
                  </a:solidFill>
                  <a:latin typeface="+mj-lt"/>
                </a:rPr>
                <a:t>for reserves</a:t>
              </a:r>
            </a:p>
            <a:p>
              <a:pPr algn="ctr"/>
              <a:r>
                <a:rPr lang="en-US" sz="2400" dirty="0">
                  <a:solidFill>
                    <a:srgbClr val="FF0000"/>
                  </a:solidFill>
                  <a:latin typeface="+mj-lt"/>
                </a:rPr>
                <a:t> by banks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52AEC2E8-FBFE-0242-AD3D-5435FD9B93E2}"/>
                    </a:ext>
                  </a:extLst>
                </p:cNvPr>
                <p:cNvSpPr txBox="1"/>
                <p:nvPr/>
              </p:nvSpPr>
              <p:spPr>
                <a:xfrm>
                  <a:off x="4597748" y="7494795"/>
                  <a:ext cx="450187" cy="4531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i="1" baseline="3000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en-US" sz="2400" baseline="30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52AEC2E8-FBFE-0242-AD3D-5435FD9B93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97748" y="7494795"/>
                  <a:ext cx="450187" cy="45313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D75FA3B-400D-F54C-96B7-D11F5F2DA8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12940" y="7718481"/>
              <a:ext cx="2823185" cy="1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0FC95B1-6C39-2A4C-8C1E-E5774902F7C3}"/>
                </a:ext>
              </a:extLst>
            </p:cNvPr>
            <p:cNvCxnSpPr>
              <a:cxnSpLocks/>
            </p:cNvCxnSpPr>
            <p:nvPr/>
          </p:nvCxnSpPr>
          <p:spPr>
            <a:xfrm>
              <a:off x="9391197" y="7749604"/>
              <a:ext cx="0" cy="1181911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  <a:prstDash val="sysDot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996F556-B083-844C-930B-B124082C5F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77378" y="3409773"/>
              <a:ext cx="0" cy="5531655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  <a:prstDash val="soli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Oval 19"/>
            <p:cNvSpPr/>
            <p:nvPr/>
          </p:nvSpPr>
          <p:spPr>
            <a:xfrm>
              <a:off x="5824573" y="4664210"/>
              <a:ext cx="238713" cy="22026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392E2E1-BD07-4240-A74F-E404CDA0B7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53257" y="3389947"/>
              <a:ext cx="0" cy="5531655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  <a:prstDash val="soli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456162A-D45D-0940-BAE6-11D13BF15703}"/>
                </a:ext>
              </a:extLst>
            </p:cNvPr>
            <p:cNvSpPr txBox="1"/>
            <p:nvPr/>
          </p:nvSpPr>
          <p:spPr>
            <a:xfrm>
              <a:off x="10328708" y="3412958"/>
              <a:ext cx="1377621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Supply in </a:t>
              </a:r>
            </a:p>
            <a:p>
              <a:pPr algn="ctr"/>
              <a:r>
                <a:rPr lang="en-US" sz="24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response </a:t>
              </a:r>
            </a:p>
            <a:p>
              <a:pPr algn="ctr"/>
              <a:r>
                <a:rPr lang="en-US" sz="24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to crisis</a:t>
              </a: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4D7DCA94-7F97-6B49-96FB-2319347E28EF}"/>
                </a:ext>
              </a:extLst>
            </p:cNvPr>
            <p:cNvSpPr/>
            <p:nvPr/>
          </p:nvSpPr>
          <p:spPr>
            <a:xfrm>
              <a:off x="10133901" y="7618261"/>
              <a:ext cx="238713" cy="22026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A35C2A0-9A72-0749-9AF6-B368CAE306B2}"/>
                </a:ext>
              </a:extLst>
            </p:cNvPr>
            <p:cNvSpPr txBox="1"/>
            <p:nvPr/>
          </p:nvSpPr>
          <p:spPr>
            <a:xfrm>
              <a:off x="8683124" y="8962636"/>
              <a:ext cx="126412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/>
                <a:t>satiation</a:t>
              </a:r>
            </a:p>
            <a:p>
              <a:pPr algn="ctr"/>
              <a:r>
                <a:rPr lang="en-US" sz="2400" dirty="0"/>
                <a:t>point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7467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11B6554-9A0F-4F41-8E8E-08E0097ABA87}"/>
              </a:ext>
            </a:extLst>
          </p:cNvPr>
          <p:cNvGrpSpPr/>
          <p:nvPr/>
        </p:nvGrpSpPr>
        <p:grpSpPr>
          <a:xfrm>
            <a:off x="2700801" y="2737540"/>
            <a:ext cx="9843019" cy="7404217"/>
            <a:chOff x="2461045" y="2737540"/>
            <a:chExt cx="10083237" cy="7404217"/>
          </a:xfrm>
        </p:grpSpPr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2954C4E3-D384-E64C-986C-E95050BCC55C}"/>
                </a:ext>
              </a:extLst>
            </p:cNvPr>
            <p:cNvSpPr/>
            <p:nvPr/>
          </p:nvSpPr>
          <p:spPr>
            <a:xfrm rot="2305718">
              <a:off x="8845144" y="3853745"/>
              <a:ext cx="2323935" cy="4278578"/>
            </a:xfrm>
            <a:custGeom>
              <a:avLst/>
              <a:gdLst>
                <a:gd name="connsiteX0" fmla="*/ 0 w 2761129"/>
                <a:gd name="connsiteY0" fmla="*/ 4715436 h 4715436"/>
                <a:gd name="connsiteX1" fmla="*/ 2026023 w 2761129"/>
                <a:gd name="connsiteY1" fmla="*/ 2779059 h 4715436"/>
                <a:gd name="connsiteX2" fmla="*/ 2761129 w 2761129"/>
                <a:gd name="connsiteY2" fmla="*/ 0 h 4715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61129" h="4715436">
                  <a:moveTo>
                    <a:pt x="0" y="4715436"/>
                  </a:moveTo>
                  <a:cubicBezTo>
                    <a:pt x="782917" y="4140200"/>
                    <a:pt x="1565835" y="3564965"/>
                    <a:pt x="2026023" y="2779059"/>
                  </a:cubicBezTo>
                  <a:cubicBezTo>
                    <a:pt x="2486211" y="1993153"/>
                    <a:pt x="2623670" y="996576"/>
                    <a:pt x="2761129" y="0"/>
                  </a:cubicBezTo>
                </a:path>
              </a:pathLst>
            </a:cu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/>
            <p:cNvCxnSpPr>
              <a:cxnSpLocks/>
            </p:cNvCxnSpPr>
            <p:nvPr/>
          </p:nvCxnSpPr>
          <p:spPr>
            <a:xfrm>
              <a:off x="5543965" y="3208580"/>
              <a:ext cx="5895000" cy="5505114"/>
            </a:xfrm>
            <a:prstGeom prst="line">
              <a:avLst/>
            </a:prstGeom>
            <a:ln w="38100">
              <a:solidFill>
                <a:srgbClr val="00B050"/>
              </a:solidFill>
              <a:prstDash val="soli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" name="Straight Arrow Connector 3"/>
            <p:cNvCxnSpPr>
              <a:cxnSpLocks/>
            </p:cNvCxnSpPr>
            <p:nvPr/>
          </p:nvCxnSpPr>
          <p:spPr>
            <a:xfrm flipV="1">
              <a:off x="5134695" y="8921602"/>
              <a:ext cx="7254529" cy="1982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cxnSpLocks/>
            </p:cNvCxnSpPr>
            <p:nvPr/>
          </p:nvCxnSpPr>
          <p:spPr>
            <a:xfrm flipH="1" flipV="1">
              <a:off x="5135650" y="2824998"/>
              <a:ext cx="1" cy="609660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7E85C00-385C-8746-933D-991C0380B414}"/>
                </a:ext>
              </a:extLst>
            </p:cNvPr>
            <p:cNvSpPr txBox="1"/>
            <p:nvPr/>
          </p:nvSpPr>
          <p:spPr>
            <a:xfrm>
              <a:off x="9225396" y="6406855"/>
              <a:ext cx="3599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/>
                <a:t>B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F3C2976-A10C-EC4A-86EC-534C4FEC314E}"/>
                </a:ext>
              </a:extLst>
            </p:cNvPr>
            <p:cNvSpPr txBox="1"/>
            <p:nvPr/>
          </p:nvSpPr>
          <p:spPr>
            <a:xfrm>
              <a:off x="10769760" y="8941428"/>
              <a:ext cx="161637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latin typeface="+mj-lt"/>
                </a:rPr>
                <a:t>Quantity of</a:t>
              </a:r>
              <a:br>
                <a:rPr lang="en-US" sz="2400" dirty="0">
                  <a:latin typeface="+mj-lt"/>
                </a:rPr>
              </a:br>
              <a:r>
                <a:rPr lang="en-US" sz="2400" dirty="0">
                  <a:latin typeface="+mj-lt"/>
                </a:rPr>
                <a:t>long-term </a:t>
              </a:r>
            </a:p>
            <a:p>
              <a:pPr algn="ctr"/>
              <a:r>
                <a:rPr lang="en-US" sz="2400" dirty="0">
                  <a:latin typeface="+mj-lt"/>
                </a:rPr>
                <a:t>investment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673F9C4-B36B-ED44-8138-45DF30B55705}"/>
                </a:ext>
              </a:extLst>
            </p:cNvPr>
            <p:cNvCxnSpPr>
              <a:cxnSpLocks/>
            </p:cNvCxnSpPr>
            <p:nvPr/>
          </p:nvCxnSpPr>
          <p:spPr>
            <a:xfrm>
              <a:off x="5159054" y="6074952"/>
              <a:ext cx="7230170" cy="21048"/>
            </a:xfrm>
            <a:prstGeom prst="line">
              <a:avLst/>
            </a:prstGeom>
            <a:ln w="38100">
              <a:solidFill>
                <a:srgbClr val="FF0000"/>
              </a:solidFill>
              <a:prstDash val="sysDot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3B4943ED-6119-504B-B782-8FE9A12F5382}"/>
                </a:ext>
              </a:extLst>
            </p:cNvPr>
            <p:cNvSpPr txBox="1"/>
            <p:nvPr/>
          </p:nvSpPr>
          <p:spPr>
            <a:xfrm>
              <a:off x="7729497" y="4891530"/>
              <a:ext cx="3714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/>
                <a:t>A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FB58CEF-B725-7244-9C4A-1F0640F95872}"/>
                </a:ext>
              </a:extLst>
            </p:cNvPr>
            <p:cNvSpPr txBox="1"/>
            <p:nvPr/>
          </p:nvSpPr>
          <p:spPr>
            <a:xfrm>
              <a:off x="10916674" y="7963866"/>
              <a:ext cx="16276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B050"/>
                  </a:solidFill>
                </a:rPr>
                <a:t>Investment</a:t>
              </a: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4D2D5DF-EBA9-2D4D-A1A1-C8F336B263C4}"/>
                </a:ext>
              </a:extLst>
            </p:cNvPr>
            <p:cNvSpPr/>
            <p:nvPr/>
          </p:nvSpPr>
          <p:spPr>
            <a:xfrm rot="2305718">
              <a:off x="6388340" y="2737540"/>
              <a:ext cx="2175145" cy="4307980"/>
            </a:xfrm>
            <a:custGeom>
              <a:avLst/>
              <a:gdLst>
                <a:gd name="connsiteX0" fmla="*/ 0 w 2761129"/>
                <a:gd name="connsiteY0" fmla="*/ 4715436 h 4715436"/>
                <a:gd name="connsiteX1" fmla="*/ 2026023 w 2761129"/>
                <a:gd name="connsiteY1" fmla="*/ 2779059 h 4715436"/>
                <a:gd name="connsiteX2" fmla="*/ 2761129 w 2761129"/>
                <a:gd name="connsiteY2" fmla="*/ 0 h 4715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61129" h="4715436">
                  <a:moveTo>
                    <a:pt x="0" y="4715436"/>
                  </a:moveTo>
                  <a:cubicBezTo>
                    <a:pt x="782917" y="4140200"/>
                    <a:pt x="1565835" y="3564965"/>
                    <a:pt x="2026023" y="2779059"/>
                  </a:cubicBezTo>
                  <a:cubicBezTo>
                    <a:pt x="2486211" y="1993153"/>
                    <a:pt x="2623670" y="996576"/>
                    <a:pt x="2761129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7A07BE21-F54E-4841-967E-B9DEBFCE50F6}"/>
                </a:ext>
              </a:extLst>
            </p:cNvPr>
            <p:cNvCxnSpPr>
              <a:cxnSpLocks/>
            </p:cNvCxnSpPr>
            <p:nvPr/>
          </p:nvCxnSpPr>
          <p:spPr>
            <a:xfrm>
              <a:off x="5159054" y="7071229"/>
              <a:ext cx="7230170" cy="15399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  <a:prstDash val="sysDot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EE42BE78-DD0A-CC43-A766-E1B31E486EDF}"/>
                </a:ext>
              </a:extLst>
            </p:cNvPr>
            <p:cNvSpPr txBox="1"/>
            <p:nvPr/>
          </p:nvSpPr>
          <p:spPr>
            <a:xfrm>
              <a:off x="8332048" y="3717725"/>
              <a:ext cx="11314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0000"/>
                  </a:solidFill>
                </a:rPr>
                <a:t>Savings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EFE8B603-6969-D14B-8F28-F7BD9053680B}"/>
                </a:ext>
              </a:extLst>
            </p:cNvPr>
            <p:cNvSpPr txBox="1"/>
            <p:nvPr/>
          </p:nvSpPr>
          <p:spPr>
            <a:xfrm>
              <a:off x="10300366" y="4693841"/>
              <a:ext cx="1627345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accent1">
                      <a:lumMod val="75000"/>
                    </a:schemeClr>
                  </a:solidFill>
                </a:rPr>
                <a:t>Savings</a:t>
              </a:r>
            </a:p>
            <a:p>
              <a:pPr algn="ctr"/>
              <a:r>
                <a:rPr lang="en-US" sz="2400" dirty="0">
                  <a:solidFill>
                    <a:schemeClr val="accent1">
                      <a:lumMod val="75000"/>
                    </a:schemeClr>
                  </a:solidFill>
                </a:rPr>
                <a:t>after policy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52AEC2E8-FBFE-0242-AD3D-5435FD9B93E2}"/>
                </a:ext>
              </a:extLst>
            </p:cNvPr>
            <p:cNvSpPr txBox="1"/>
            <p:nvPr/>
          </p:nvSpPr>
          <p:spPr>
            <a:xfrm>
              <a:off x="3988838" y="5873300"/>
              <a:ext cx="11892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err="1">
                  <a:solidFill>
                    <a:srgbClr val="FF0000"/>
                  </a:solidFill>
                </a:rPr>
                <a:t>i</a:t>
              </a:r>
              <a:r>
                <a:rPr lang="en-US" sz="2400" baseline="-25000" dirty="0" err="1">
                  <a:solidFill>
                    <a:srgbClr val="FF0000"/>
                  </a:solidFill>
                </a:rPr>
                <a:t>t</a:t>
              </a:r>
              <a:r>
                <a:rPr lang="en-US" sz="2400" dirty="0" err="1">
                  <a:solidFill>
                    <a:srgbClr val="FF0000"/>
                  </a:solidFill>
                </a:rPr>
                <a:t>+E</a:t>
              </a:r>
              <a:r>
                <a:rPr lang="en-US" sz="2400" dirty="0">
                  <a:solidFill>
                    <a:srgbClr val="FF0000"/>
                  </a:solidFill>
                </a:rPr>
                <a:t>(i</a:t>
              </a:r>
              <a:r>
                <a:rPr lang="en-US" sz="2400" baseline="-25000" dirty="0">
                  <a:solidFill>
                    <a:srgbClr val="FF0000"/>
                  </a:solidFill>
                </a:rPr>
                <a:t>t+1</a:t>
              </a:r>
              <a:r>
                <a:rPr lang="en-US" sz="2400" dirty="0">
                  <a:solidFill>
                    <a:srgbClr val="FF0000"/>
                  </a:solidFill>
                </a:rPr>
                <a:t>)</a:t>
              </a:r>
              <a:endParaRPr lang="en-US" sz="2400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445495A6-9E63-044C-9B97-E75516207596}"/>
                </a:ext>
              </a:extLst>
            </p:cNvPr>
            <p:cNvSpPr txBox="1"/>
            <p:nvPr/>
          </p:nvSpPr>
          <p:spPr>
            <a:xfrm>
              <a:off x="3944476" y="6886573"/>
              <a:ext cx="11892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err="1">
                  <a:solidFill>
                    <a:srgbClr val="FF0000"/>
                  </a:solidFill>
                </a:rPr>
                <a:t>i</a:t>
              </a:r>
              <a:r>
                <a:rPr lang="en-US" sz="2400" baseline="-25000" dirty="0" err="1">
                  <a:solidFill>
                    <a:srgbClr val="FF0000"/>
                  </a:solidFill>
                </a:rPr>
                <a:t>t</a:t>
              </a:r>
              <a:r>
                <a:rPr lang="en-US" sz="2400" dirty="0" err="1">
                  <a:solidFill>
                    <a:srgbClr val="FF0000"/>
                  </a:solidFill>
                </a:rPr>
                <a:t>+</a:t>
              </a:r>
              <a:r>
                <a:rPr lang="en-US" sz="2400" dirty="0" err="1">
                  <a:solidFill>
                    <a:schemeClr val="accent1">
                      <a:lumMod val="75000"/>
                    </a:schemeClr>
                  </a:solidFill>
                </a:rPr>
                <a:t>E</a:t>
              </a:r>
              <a:r>
                <a:rPr lang="en-US" sz="2400" dirty="0">
                  <a:solidFill>
                    <a:schemeClr val="accent1">
                      <a:lumMod val="75000"/>
                    </a:schemeClr>
                  </a:solidFill>
                </a:rPr>
                <a:t>(i</a:t>
              </a:r>
              <a:r>
                <a:rPr lang="en-US" sz="2400" baseline="-25000" dirty="0">
                  <a:solidFill>
                    <a:schemeClr val="accent1">
                      <a:lumMod val="75000"/>
                    </a:schemeClr>
                  </a:solidFill>
                </a:rPr>
                <a:t>t+1</a:t>
              </a:r>
              <a:r>
                <a:rPr lang="en-US" sz="2400" dirty="0">
                  <a:solidFill>
                    <a:schemeClr val="accent1">
                      <a:lumMod val="75000"/>
                    </a:schemeClr>
                  </a:solidFill>
                </a:rPr>
                <a:t>)</a:t>
              </a:r>
              <a:endParaRPr lang="en-US" sz="2400" baseline="300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7722107" y="5273810"/>
              <a:ext cx="238713" cy="22026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4D7DCA94-7F97-6B49-96FB-2319347E28EF}"/>
                </a:ext>
              </a:extLst>
            </p:cNvPr>
            <p:cNvSpPr/>
            <p:nvPr/>
          </p:nvSpPr>
          <p:spPr>
            <a:xfrm>
              <a:off x="9272547" y="6737834"/>
              <a:ext cx="238713" cy="22026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298535C-3C68-C549-AAD9-C6ADC1B637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52480" y="5514762"/>
              <a:ext cx="1" cy="3433796"/>
            </a:xfrm>
            <a:prstGeom prst="line">
              <a:avLst/>
            </a:prstGeom>
            <a:ln w="19050">
              <a:solidFill>
                <a:schemeClr val="tx2"/>
              </a:solidFill>
              <a:prstDash val="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B41E6DC-4DC3-474B-A2E6-AE44BCDF2D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74300" y="6950919"/>
              <a:ext cx="2" cy="1970683"/>
            </a:xfrm>
            <a:prstGeom prst="line">
              <a:avLst/>
            </a:prstGeom>
            <a:ln w="19050">
              <a:solidFill>
                <a:schemeClr val="tx2"/>
              </a:solidFill>
              <a:prstDash val="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7D0812D-12F2-C741-805B-FC9232B6114B}"/>
                </a:ext>
              </a:extLst>
            </p:cNvPr>
            <p:cNvSpPr txBox="1"/>
            <p:nvPr/>
          </p:nvSpPr>
          <p:spPr>
            <a:xfrm>
              <a:off x="7434308" y="8931515"/>
              <a:ext cx="9618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err="1">
                  <a:solidFill>
                    <a:srgbClr val="FF0000"/>
                  </a:solidFill>
                </a:rPr>
                <a:t>Q</a:t>
              </a:r>
              <a:r>
                <a:rPr lang="en-US" sz="2400" baseline="-25000" dirty="0" err="1">
                  <a:solidFill>
                    <a:srgbClr val="FF0000"/>
                  </a:solidFill>
                </a:rPr>
                <a:t>before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6106813-D806-274F-98FD-860EA56402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6028" y="5383944"/>
              <a:ext cx="3848090" cy="20582"/>
            </a:xfrm>
            <a:prstGeom prst="line">
              <a:avLst/>
            </a:prstGeom>
            <a:ln w="19050">
              <a:solidFill>
                <a:schemeClr val="tx2"/>
              </a:solidFill>
              <a:prstDash val="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4D99F89-857F-F34B-A01B-0881807D97AF}"/>
                </a:ext>
              </a:extLst>
            </p:cNvPr>
            <p:cNvSpPr txBox="1"/>
            <p:nvPr/>
          </p:nvSpPr>
          <p:spPr>
            <a:xfrm>
              <a:off x="8968630" y="8931515"/>
              <a:ext cx="8113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err="1">
                  <a:solidFill>
                    <a:schemeClr val="accent1"/>
                  </a:solidFill>
                </a:rPr>
                <a:t>Q</a:t>
              </a:r>
              <a:r>
                <a:rPr lang="en-US" sz="2400" baseline="-25000" dirty="0" err="1">
                  <a:solidFill>
                    <a:schemeClr val="accent1"/>
                  </a:solidFill>
                </a:rPr>
                <a:t>after</a:t>
              </a:r>
              <a:endParaRPr lang="en-US" sz="2400" baseline="-25000" dirty="0">
                <a:solidFill>
                  <a:schemeClr val="accent1"/>
                </a:solidFill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C2650E4-63E8-C847-9CB7-9E579FD4A2C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03003" y="6863321"/>
              <a:ext cx="5262980" cy="14729"/>
            </a:xfrm>
            <a:prstGeom prst="line">
              <a:avLst/>
            </a:prstGeom>
            <a:ln w="19050">
              <a:solidFill>
                <a:schemeClr val="tx2"/>
              </a:solidFill>
              <a:prstDash val="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2031D112-941C-1648-AF19-C6B3A56ECE07}"/>
                </a:ext>
              </a:extLst>
            </p:cNvPr>
            <p:cNvCxnSpPr>
              <a:cxnSpLocks/>
            </p:cNvCxnSpPr>
            <p:nvPr/>
          </p:nvCxnSpPr>
          <p:spPr>
            <a:xfrm>
              <a:off x="11438965" y="6075596"/>
              <a:ext cx="0" cy="1011032"/>
            </a:xfrm>
            <a:prstGeom prst="line">
              <a:avLst/>
            </a:prstGeom>
            <a:ln w="19050">
              <a:solidFill>
                <a:schemeClr val="tx2"/>
              </a:solidFill>
              <a:prstDash val="solid"/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68B3D6C-8D3B-8440-AD3E-4FC776B6D74D}"/>
                </a:ext>
              </a:extLst>
            </p:cNvPr>
            <p:cNvSpPr txBox="1"/>
            <p:nvPr/>
          </p:nvSpPr>
          <p:spPr>
            <a:xfrm>
              <a:off x="11424218" y="6293273"/>
              <a:ext cx="10612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i="1" dirty="0"/>
                <a:t>Forward </a:t>
              </a:r>
            </a:p>
            <a:p>
              <a:pPr algn="ctr"/>
              <a:r>
                <a:rPr lang="en-US" i="1" dirty="0"/>
                <a:t>guidance</a:t>
              </a:r>
              <a:endParaRPr lang="en-US" i="1" baseline="-25000" dirty="0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E8758AA-F9CD-D142-B6C7-1D34161C462A}"/>
                </a:ext>
              </a:extLst>
            </p:cNvPr>
            <p:cNvCxnSpPr>
              <a:cxnSpLocks/>
            </p:cNvCxnSpPr>
            <p:nvPr/>
          </p:nvCxnSpPr>
          <p:spPr>
            <a:xfrm>
              <a:off x="3999429" y="5404526"/>
              <a:ext cx="5076" cy="1473522"/>
            </a:xfrm>
            <a:prstGeom prst="line">
              <a:avLst/>
            </a:prstGeom>
            <a:ln w="19050">
              <a:solidFill>
                <a:schemeClr val="tx2"/>
              </a:solidFill>
              <a:prstDash val="solid"/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BEE2F8B-628D-BA40-849D-F329553E7E21}"/>
                </a:ext>
              </a:extLst>
            </p:cNvPr>
            <p:cNvSpPr txBox="1"/>
            <p:nvPr/>
          </p:nvSpPr>
          <p:spPr>
            <a:xfrm>
              <a:off x="2461045" y="5385993"/>
              <a:ext cx="1390617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i="1" dirty="0"/>
                <a:t>Forward </a:t>
              </a:r>
            </a:p>
            <a:p>
              <a:pPr algn="ctr"/>
              <a:r>
                <a:rPr lang="en-US" i="1" dirty="0"/>
                <a:t>guidance</a:t>
              </a:r>
            </a:p>
            <a:p>
              <a:pPr algn="ctr"/>
              <a:r>
                <a:rPr lang="en-US" i="1" dirty="0"/>
                <a:t>+</a:t>
              </a:r>
            </a:p>
            <a:p>
              <a:pPr algn="ctr"/>
              <a:r>
                <a:rPr lang="en-US" i="1" dirty="0"/>
                <a:t>Quantitative</a:t>
              </a:r>
            </a:p>
            <a:p>
              <a:pPr algn="ctr"/>
              <a:r>
                <a:rPr lang="en-US" i="1" dirty="0"/>
                <a:t>easing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5FF01B9-7142-C641-9455-A960D81B71FD}"/>
                  </a:ext>
                </a:extLst>
              </p:cNvPr>
              <p:cNvSpPr txBox="1"/>
              <p:nvPr/>
            </p:nvSpPr>
            <p:spPr>
              <a:xfrm>
                <a:off x="4625491" y="2755443"/>
                <a:ext cx="600934" cy="4531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400" b="0" i="1" baseline="-25000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400" baseline="30000" dirty="0"/>
                  <a:t>(2)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5FF01B9-7142-C641-9455-A960D81B71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5491" y="2755443"/>
                <a:ext cx="600934" cy="453137"/>
              </a:xfrm>
              <a:prstGeom prst="rect">
                <a:avLst/>
              </a:prstGeom>
              <a:blipFill>
                <a:blip r:embed="rId2"/>
                <a:stretch>
                  <a:fillRect r="-20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8430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516</TotalTime>
  <Words>137</Words>
  <Application>Microsoft Macintosh PowerPoint</Application>
  <PresentationFormat>Custom</PresentationFormat>
  <Paragraphs>74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K. Brunnermeier</dc:creator>
  <cp:lastModifiedBy>Reis,RA</cp:lastModifiedBy>
  <cp:revision>54</cp:revision>
  <cp:lastPrinted>2019-08-16T11:43:44Z</cp:lastPrinted>
  <dcterms:created xsi:type="dcterms:W3CDTF">2015-10-25T14:26:31Z</dcterms:created>
  <dcterms:modified xsi:type="dcterms:W3CDTF">2021-07-02T10:02:17Z</dcterms:modified>
</cp:coreProperties>
</file>